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2" r:id="rId3"/>
    <p:sldId id="273" r:id="rId4"/>
    <p:sldId id="266" r:id="rId5"/>
    <p:sldId id="274" r:id="rId6"/>
    <p:sldId id="276" r:id="rId7"/>
    <p:sldId id="261" r:id="rId8"/>
    <p:sldId id="267" r:id="rId9"/>
    <p:sldId id="278" r:id="rId10"/>
    <p:sldId id="263" r:id="rId11"/>
    <p:sldId id="269" r:id="rId12"/>
    <p:sldId id="270" r:id="rId13"/>
    <p:sldId id="271" r:id="rId14"/>
    <p:sldId id="272" r:id="rId15"/>
    <p:sldId id="27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452" y="134408"/>
            <a:ext cx="8621390" cy="135741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Sununu youth services center:</a:t>
            </a:r>
            <a:br>
              <a:rPr lang="en-US" sz="2800" dirty="0" smtClean="0"/>
            </a:br>
            <a:r>
              <a:rPr lang="en-US" sz="2800" dirty="0" smtClean="0"/>
              <a:t>Planning for </a:t>
            </a:r>
            <a:r>
              <a:rPr lang="en-US" sz="2800" dirty="0" smtClean="0"/>
              <a:t>transition</a:t>
            </a:r>
            <a:br>
              <a:rPr lang="en-US" sz="2800" dirty="0" smtClean="0"/>
            </a:br>
            <a:r>
              <a:rPr lang="en-US" sz="2800" dirty="0" smtClean="0"/>
              <a:t>March 10, 2021 Before House Finance Division III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533525"/>
            <a:ext cx="11162453" cy="53244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23" y="143351"/>
            <a:ext cx="961390" cy="12573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0" y="358457"/>
            <a:ext cx="914400" cy="9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448"/>
            <a:ext cx="6116319" cy="71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402" y="5549473"/>
            <a:ext cx="304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Massachusetts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12-14 Beds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8700" y="678762"/>
            <a:ext cx="3447627" cy="32316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Vermont 6-Beds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Direct </a:t>
            </a:r>
            <a:r>
              <a:rPr lang="en-US" dirty="0" err="1" smtClean="0">
                <a:solidFill>
                  <a:schemeClr val="bg1"/>
                </a:solidFill>
              </a:rPr>
              <a:t>Mgmt</a:t>
            </a:r>
            <a:r>
              <a:rPr lang="en-US" dirty="0" smtClean="0">
                <a:solidFill>
                  <a:schemeClr val="bg1"/>
                </a:solidFill>
              </a:rPr>
              <a:t> – 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– 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 Care - 28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 Care Support – 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	- 1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Operations      -   $3,885,662</a:t>
            </a:r>
          </a:p>
          <a:p>
            <a:r>
              <a:rPr lang="en-US" dirty="0">
                <a:solidFill>
                  <a:srgbClr val="FF0000"/>
                </a:solidFill>
              </a:rPr>
              <a:t>	 </a:t>
            </a:r>
            <a:r>
              <a:rPr lang="en-US" dirty="0" smtClean="0">
                <a:solidFill>
                  <a:srgbClr val="FF0000"/>
                </a:solidFill>
              </a:rPr>
              <a:t> Per bed   -  $1,744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Construction    -  $5,298,233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6026" y="5075339"/>
            <a:ext cx="477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Missouri-style Model Secure Home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03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&amp;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Massachusetts has contracts for health care services and an independent school both of which are embedded in the group homes. </a:t>
            </a:r>
          </a:p>
          <a:p>
            <a:r>
              <a:rPr lang="en-US" dirty="0" smtClean="0"/>
              <a:t>The independent school affords the ability to ensure quality, licensed teachers and control of the curriculum.  </a:t>
            </a:r>
          </a:p>
          <a:p>
            <a:r>
              <a:rPr lang="en-US" dirty="0" smtClean="0"/>
              <a:t>Difficult to calculate projected cost for this model in New Hampshire given significant difference in population size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58" y="5365749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4" y="5150062"/>
            <a:ext cx="10129197" cy="1507067"/>
          </a:xfrm>
        </p:spPr>
        <p:txBody>
          <a:bodyPr/>
          <a:lstStyle/>
          <a:p>
            <a:r>
              <a:rPr lang="en-US" dirty="0" smtClean="0"/>
              <a:t>Multidimensional Treatment Foster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97773"/>
          </a:xfrm>
        </p:spPr>
        <p:txBody>
          <a:bodyPr>
            <a:normAutofit/>
          </a:bodyPr>
          <a:lstStyle/>
          <a:p>
            <a:r>
              <a:rPr lang="en-US" dirty="0" smtClean="0"/>
              <a:t>Alternative to incarceration and residential placement</a:t>
            </a:r>
          </a:p>
          <a:p>
            <a:r>
              <a:rPr lang="en-US" dirty="0" smtClean="0"/>
              <a:t>Intensive therapeutic foster home designed specifically for adolescents with chronic antisocial behavior, emotional disturbance and delinquency</a:t>
            </a:r>
          </a:p>
          <a:p>
            <a:r>
              <a:rPr lang="en-US" dirty="0" smtClean="0"/>
              <a:t>Exceptional training and support for foster parents</a:t>
            </a:r>
          </a:p>
          <a:p>
            <a:r>
              <a:rPr lang="en-US" dirty="0" smtClean="0"/>
              <a:t>Treatment &amp; training for both youth and parents</a:t>
            </a:r>
          </a:p>
          <a:p>
            <a:r>
              <a:rPr lang="en-US" dirty="0" smtClean="0"/>
              <a:t>5-15 months stay</a:t>
            </a:r>
          </a:p>
          <a:p>
            <a:r>
              <a:rPr lang="en-US" dirty="0" smtClean="0"/>
              <a:t>$25,000 – 35,000 per young person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66" y="5399829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Re-investment </a:t>
            </a:r>
            <a:r>
              <a:rPr lang="en-US" dirty="0" err="1" smtClean="0"/>
              <a:t>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Two Funds Necessary</a:t>
            </a:r>
          </a:p>
          <a:p>
            <a:r>
              <a:rPr lang="en-US" sz="2400" dirty="0"/>
              <a:t>System enhancements for youth </a:t>
            </a:r>
            <a:r>
              <a:rPr lang="en-US" sz="2400" dirty="0" smtClean="0"/>
              <a:t>success</a:t>
            </a:r>
          </a:p>
          <a:p>
            <a:pPr lvl="1"/>
            <a:r>
              <a:rPr lang="en-US" sz="2000" dirty="0"/>
              <a:t>Intensive mentoring and support programs</a:t>
            </a:r>
          </a:p>
          <a:p>
            <a:pPr lvl="1"/>
            <a:r>
              <a:rPr lang="en-US" sz="2000" dirty="0"/>
              <a:t>Flex funds for individualized tailored services</a:t>
            </a:r>
          </a:p>
          <a:p>
            <a:pPr lvl="1"/>
            <a:r>
              <a:rPr lang="en-US" sz="2000" dirty="0"/>
              <a:t>Family Resource Center contracts for assessment and diversion </a:t>
            </a:r>
            <a:r>
              <a:rPr lang="en-US" sz="2000" dirty="0" smtClean="0"/>
              <a:t>services</a:t>
            </a:r>
            <a:endParaRPr lang="en-US" sz="2400" dirty="0"/>
          </a:p>
          <a:p>
            <a:r>
              <a:rPr lang="en-US" sz="2400" dirty="0" smtClean="0"/>
              <a:t>SYSC staff re-training, re-deployment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067" y="5365749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290298" cy="1507067"/>
          </a:xfrm>
        </p:spPr>
        <p:txBody>
          <a:bodyPr/>
          <a:lstStyle/>
          <a:p>
            <a:r>
              <a:rPr lang="en-US" dirty="0" smtClean="0"/>
              <a:t>Planning is prevention and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Multi-agency work group:</a:t>
            </a:r>
          </a:p>
          <a:p>
            <a:pPr lvl="1"/>
            <a:r>
              <a:rPr lang="en-US" sz="2000" dirty="0" smtClean="0"/>
              <a:t>Include community and experienced families</a:t>
            </a:r>
          </a:p>
          <a:p>
            <a:pPr lvl="1"/>
            <a:r>
              <a:rPr lang="en-US" sz="2000" dirty="0" smtClean="0"/>
              <a:t>Review all cases of youth at SYSC for alternative placement and all-system service plans</a:t>
            </a:r>
          </a:p>
          <a:p>
            <a:pPr lvl="1"/>
            <a:r>
              <a:rPr lang="en-US" sz="2000" dirty="0" smtClean="0"/>
              <a:t>Achieve consensus on model for locked facility including school and health care services</a:t>
            </a:r>
          </a:p>
          <a:p>
            <a:pPr lvl="1"/>
            <a:r>
              <a:rPr lang="en-US" sz="2000" dirty="0" smtClean="0"/>
              <a:t>Maintain momentum for change</a:t>
            </a:r>
          </a:p>
          <a:p>
            <a:pPr lvl="1"/>
            <a:r>
              <a:rPr lang="en-US" sz="2000" dirty="0" smtClean="0"/>
              <a:t>Monitor implementation and quality outcomes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24" y="5365749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to contemplate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Accommodating gender</a:t>
            </a:r>
          </a:p>
          <a:p>
            <a:r>
              <a:rPr lang="en-US" dirty="0" smtClean="0"/>
              <a:t>Overnight arrests</a:t>
            </a:r>
          </a:p>
          <a:p>
            <a:r>
              <a:rPr lang="en-US" dirty="0" smtClean="0"/>
              <a:t>Detention/commitment shared space</a:t>
            </a:r>
          </a:p>
          <a:p>
            <a:r>
              <a:rPr lang="en-US" dirty="0" smtClean="0"/>
              <a:t>Geographical location</a:t>
            </a:r>
          </a:p>
          <a:p>
            <a:r>
              <a:rPr lang="en-US" dirty="0" smtClean="0"/>
              <a:t>NIMBY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65" y="5365749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2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Seek Other funding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FFPSA prevention services</a:t>
            </a:r>
          </a:p>
          <a:p>
            <a:r>
              <a:rPr lang="en-US" dirty="0" smtClean="0"/>
              <a:t>Office of Juvenile Justice Delinquency Prevention Title II formula funds to the State Advisory Group – revisit and reinvest. Consider use for: Job training, mental health and substance use treatment, community-based programs, re-entry/after care services, truancy prevention</a:t>
            </a:r>
          </a:p>
          <a:p>
            <a:r>
              <a:rPr lang="en-US" dirty="0" smtClean="0"/>
              <a:t>Office of Juvenile Justice Delinquency Prevention discretionary grants: Youth mentoring, substance use treatment, JJ system support, youth gangs violence prevention, re-entry services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539" y="5365749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12079"/>
            <a:ext cx="8534400" cy="1507067"/>
          </a:xfrm>
        </p:spPr>
        <p:txBody>
          <a:bodyPr/>
          <a:lstStyle/>
          <a:p>
            <a:r>
              <a:rPr lang="en-US" dirty="0" smtClean="0"/>
              <a:t>Years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76170"/>
            <a:ext cx="10132801" cy="5438924"/>
          </a:xfrm>
        </p:spPr>
        <p:txBody>
          <a:bodyPr>
            <a:normAutofit/>
          </a:bodyPr>
          <a:lstStyle/>
          <a:p>
            <a:r>
              <a:rPr lang="en-US" dirty="0" smtClean="0"/>
              <a:t>1992 - Juvenile Detention Alternatives Initiative JDAI </a:t>
            </a:r>
          </a:p>
          <a:p>
            <a:r>
              <a:rPr lang="en-US" i="1" dirty="0" smtClean="0"/>
              <a:t>2000 - From Neurons to Neighborhoods: The Science of Early Childhood Development</a:t>
            </a:r>
            <a:r>
              <a:rPr lang="en-US" dirty="0" smtClean="0"/>
              <a:t>, </a:t>
            </a:r>
            <a:r>
              <a:rPr lang="en-US" dirty="0" err="1" smtClean="0"/>
              <a:t>Shonkoff</a:t>
            </a:r>
            <a:r>
              <a:rPr lang="en-US" dirty="0" smtClean="0"/>
              <a:t> &amp; Phillips</a:t>
            </a:r>
          </a:p>
          <a:p>
            <a:r>
              <a:rPr lang="en-US" dirty="0" smtClean="0"/>
              <a:t>2011 - </a:t>
            </a:r>
            <a:r>
              <a:rPr lang="en-US" i="1" dirty="0" smtClean="0"/>
              <a:t>No Place for Kids: The Case for Reducing Juvenile Incarceration, </a:t>
            </a:r>
            <a:r>
              <a:rPr lang="en-US" dirty="0" smtClean="0"/>
              <a:t>Annie </a:t>
            </a:r>
            <a:r>
              <a:rPr lang="en-US" dirty="0"/>
              <a:t>E. Casey Foundation </a:t>
            </a:r>
            <a:endParaRPr lang="en-US" dirty="0" smtClean="0"/>
          </a:p>
          <a:p>
            <a:r>
              <a:rPr lang="en-US" i="1" dirty="0" smtClean="0"/>
              <a:t>2013 – The effect of youth diversion programs on recidivism, </a:t>
            </a:r>
            <a:r>
              <a:rPr lang="en-US" dirty="0" smtClean="0"/>
              <a:t>Wilson &amp; </a:t>
            </a:r>
            <a:r>
              <a:rPr lang="en-US" dirty="0" err="1" smtClean="0"/>
              <a:t>Hoge</a:t>
            </a:r>
            <a:endParaRPr lang="en-US" dirty="0" smtClean="0"/>
          </a:p>
          <a:p>
            <a:r>
              <a:rPr lang="en-US" dirty="0" smtClean="0"/>
              <a:t>2017 - NH HB 517 shifted use of SYSC</a:t>
            </a:r>
          </a:p>
          <a:p>
            <a:r>
              <a:rPr lang="en-US" dirty="0" smtClean="0"/>
              <a:t>2018 - Family First Prevention Services Act</a:t>
            </a:r>
          </a:p>
          <a:p>
            <a:r>
              <a:rPr lang="en-US" dirty="0" smtClean="0"/>
              <a:t>2018 - Transforming Juvenile Probation: A Vision for Getting it Right, Annie E. Casey Foundation</a:t>
            </a:r>
          </a:p>
          <a:p>
            <a:r>
              <a:rPr lang="en-US" dirty="0" smtClean="0"/>
              <a:t>2019 – NH SB 14 Expanding the System of Care</a:t>
            </a:r>
          </a:p>
          <a:p>
            <a:r>
              <a:rPr lang="en-US" dirty="0" smtClean="0"/>
              <a:t>2021 – NH SB 94 establishing pre-petition assessment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18" y="5336962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5" y="361498"/>
            <a:ext cx="10972800" cy="5996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8679" y="6476301"/>
            <a:ext cx="628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Office of Juvenile Justice &amp; Delinquency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024228"/>
            <a:ext cx="9306455" cy="1507067"/>
          </a:xfrm>
        </p:spPr>
        <p:txBody>
          <a:bodyPr/>
          <a:lstStyle/>
          <a:p>
            <a:r>
              <a:rPr lang="en-US" dirty="0" smtClean="0"/>
              <a:t>FIRST, Need: </a:t>
            </a:r>
            <a:br>
              <a:rPr lang="en-US" dirty="0" smtClean="0"/>
            </a:br>
            <a:r>
              <a:rPr lang="en-US" dirty="0" smtClean="0"/>
              <a:t>Planning </a:t>
            </a:r>
            <a:r>
              <a:rPr lang="en-US" dirty="0"/>
              <a:t>for an alternative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875818" cy="4263705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2800" dirty="0" smtClean="0"/>
              <a:t>Current Delinquency Population in Institutions </a:t>
            </a:r>
          </a:p>
          <a:p>
            <a:pPr marL="457200" lvl="1" indent="0">
              <a:buNone/>
            </a:pPr>
            <a:r>
              <a:rPr lang="en-US" sz="2800" dirty="0" smtClean="0"/>
              <a:t>(of 1750+/- adjudicated children)</a:t>
            </a:r>
          </a:p>
          <a:p>
            <a:pPr lvl="1"/>
            <a:r>
              <a:rPr lang="en-US" sz="2800" dirty="0" smtClean="0"/>
              <a:t>SYSC: </a:t>
            </a:r>
          </a:p>
          <a:p>
            <a:pPr lvl="2"/>
            <a:r>
              <a:rPr lang="en-US" sz="2000" dirty="0" smtClean="0"/>
              <a:t>13 children (2 from Maine)</a:t>
            </a:r>
          </a:p>
          <a:p>
            <a:pPr lvl="2"/>
            <a:r>
              <a:rPr lang="en-US" sz="2000" dirty="0" smtClean="0"/>
              <a:t>2020: Average daily census hovering around 17</a:t>
            </a:r>
          </a:p>
          <a:p>
            <a:pPr lvl="1"/>
            <a:r>
              <a:rPr lang="en-US" sz="2800" dirty="0" smtClean="0"/>
              <a:t>Residential Placements</a:t>
            </a:r>
          </a:p>
          <a:p>
            <a:pPr lvl="2"/>
            <a:r>
              <a:rPr lang="en-US" sz="2000" dirty="0" smtClean="0"/>
              <a:t>52 (39 in state, 13 out of state)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86" y="5371022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506235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sysc</a:t>
            </a:r>
            <a:r>
              <a:rPr lang="en-US" dirty="0" smtClean="0"/>
              <a:t> population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04258"/>
            <a:ext cx="8534400" cy="361526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2 </a:t>
            </a:r>
            <a:r>
              <a:rPr lang="en-US" dirty="0"/>
              <a:t>detained, 9 committed</a:t>
            </a:r>
          </a:p>
          <a:p>
            <a:pPr lvl="0"/>
            <a:r>
              <a:rPr lang="en-US" dirty="0"/>
              <a:t>At least 2 are there awaiting placement options: foster care or residential program</a:t>
            </a:r>
          </a:p>
          <a:p>
            <a:pPr lvl="0"/>
            <a:r>
              <a:rPr lang="en-US" dirty="0"/>
              <a:t>8 have a </a:t>
            </a:r>
            <a:r>
              <a:rPr lang="en-US" dirty="0" smtClean="0"/>
              <a:t>combined history </a:t>
            </a:r>
            <a:r>
              <a:rPr lang="en-US" dirty="0"/>
              <a:t>of more than 82 abuse/neglect referrals ranging from 7-31 each </a:t>
            </a:r>
          </a:p>
          <a:p>
            <a:pPr lvl="0"/>
            <a:r>
              <a:rPr lang="en-US" dirty="0"/>
              <a:t>3 had child in need of services cases (CHINS)</a:t>
            </a:r>
          </a:p>
          <a:p>
            <a:pPr lvl="0"/>
            <a:r>
              <a:rPr lang="en-US" dirty="0"/>
              <a:t>4 have been in multiple residential programs</a:t>
            </a:r>
          </a:p>
          <a:p>
            <a:pPr lvl="0"/>
            <a:r>
              <a:rPr lang="en-US" dirty="0"/>
              <a:t>6 are there on parole violations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4211" y="917548"/>
            <a:ext cx="6121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Of the 11 NH children at SYSC Today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56" y="5362395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835582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Decisions should reflect investments in healthy development &amp;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Nurturing supportive relationships (caring, consistent adult)</a:t>
            </a:r>
          </a:p>
          <a:p>
            <a:r>
              <a:rPr lang="en-US" dirty="0" smtClean="0"/>
              <a:t>Living, playing, learning in safe, stable environment</a:t>
            </a:r>
          </a:p>
          <a:p>
            <a:r>
              <a:rPr lang="en-US" dirty="0" smtClean="0"/>
              <a:t>Community engagement and sense of belonging</a:t>
            </a:r>
          </a:p>
          <a:p>
            <a:r>
              <a:rPr lang="en-US" dirty="0" smtClean="0"/>
              <a:t>Learning to express emotions in healthy way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23883" y="6484690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Sege &amp; Browne, 2017)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50" y="5129482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98532"/>
            <a:ext cx="9977015" cy="1507067"/>
          </a:xfrm>
        </p:spPr>
        <p:txBody>
          <a:bodyPr/>
          <a:lstStyle/>
          <a:p>
            <a:r>
              <a:rPr lang="en-US" dirty="0" smtClean="0"/>
              <a:t>Core Components of the continuum: New Hampshire At the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98" y="618067"/>
            <a:ext cx="11365548" cy="458046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Expanding </a:t>
            </a:r>
            <a:r>
              <a:rPr lang="en-US" dirty="0"/>
              <a:t>system of </a:t>
            </a:r>
            <a:r>
              <a:rPr lang="en-US" dirty="0" smtClean="0"/>
              <a:t>care</a:t>
            </a:r>
            <a:endParaRPr lang="en-US" dirty="0"/>
          </a:p>
          <a:p>
            <a:pPr lvl="1"/>
            <a:r>
              <a:rPr lang="en-US" dirty="0"/>
              <a:t>Rapid mobile </a:t>
            </a:r>
            <a:r>
              <a:rPr lang="en-US" dirty="0" smtClean="0"/>
              <a:t>crisis response </a:t>
            </a:r>
            <a:r>
              <a:rPr lang="en-US" dirty="0"/>
              <a:t>that will go to homes AND schools where most offenses stem from </a:t>
            </a:r>
            <a:endParaRPr lang="en-US" dirty="0" smtClean="0"/>
          </a:p>
          <a:p>
            <a:pPr lvl="1"/>
            <a:r>
              <a:rPr lang="en-US" dirty="0" smtClean="0"/>
              <a:t>Expanded </a:t>
            </a:r>
            <a:r>
              <a:rPr lang="en-US" dirty="0"/>
              <a:t>Fast Forward Wrap Around Care Coordination Service </a:t>
            </a:r>
            <a:endParaRPr lang="en-US" dirty="0" smtClean="0"/>
          </a:p>
          <a:p>
            <a:pPr lvl="1"/>
            <a:r>
              <a:rPr lang="en-US" dirty="0" smtClean="0"/>
              <a:t>Multi </a:t>
            </a:r>
            <a:r>
              <a:rPr lang="en-US" dirty="0"/>
              <a:t>systemic therapy – </a:t>
            </a:r>
            <a:r>
              <a:rPr lang="en-US" dirty="0" smtClean="0"/>
              <a:t>evidence-based </a:t>
            </a:r>
            <a:r>
              <a:rPr lang="en-US" dirty="0"/>
              <a:t>intensive 24/7 </a:t>
            </a:r>
            <a:r>
              <a:rPr lang="en-US" dirty="0" smtClean="0"/>
              <a:t>in-home </a:t>
            </a:r>
            <a:r>
              <a:rPr lang="en-US" dirty="0"/>
              <a:t>wrap around care for child and whole family </a:t>
            </a:r>
            <a:endParaRPr lang="en-US" dirty="0" smtClean="0"/>
          </a:p>
          <a:p>
            <a:pPr lvl="1"/>
            <a:r>
              <a:rPr lang="en-US" dirty="0" smtClean="0"/>
              <a:t>Care Management Entities (CME) &amp; Comprehensive Assessment Treatment (CAT)</a:t>
            </a:r>
          </a:p>
          <a:p>
            <a:pPr lvl="1"/>
            <a:r>
              <a:rPr lang="en-US" dirty="0" smtClean="0"/>
              <a:t>Procured residential services</a:t>
            </a:r>
          </a:p>
          <a:p>
            <a:pPr lvl="1"/>
            <a:r>
              <a:rPr lang="en-US" dirty="0" smtClean="0"/>
              <a:t>Probation transformation – pre-petition assessments and services / Expand diversion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41" y="5448299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care &amp; Re-invest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1"/>
            <a:ext cx="9390967" cy="45153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Transition the Population at SYSC to:</a:t>
            </a:r>
          </a:p>
          <a:p>
            <a:r>
              <a:rPr lang="en-US" sz="2400" dirty="0" smtClean="0"/>
              <a:t>Missouri Model-Style 12-14 bed secure home</a:t>
            </a:r>
            <a:endParaRPr lang="en-US" sz="2000" dirty="0" smtClean="0"/>
          </a:p>
          <a:p>
            <a:r>
              <a:rPr lang="en-US" sz="2400" dirty="0" smtClean="0"/>
              <a:t>Multi-Dimensional Treatment Foster Care – 10 beds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71" y="5365749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Missouri Model-Style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12-14 </a:t>
            </a:r>
            <a:r>
              <a:rPr lang="en-US" dirty="0"/>
              <a:t>bed secure home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Size accommodates for possible census fluctuation</a:t>
            </a:r>
          </a:p>
          <a:p>
            <a:pPr lvl="1"/>
            <a:r>
              <a:rPr lang="en-US" sz="2000" dirty="0"/>
              <a:t>Home-like environment maintains promotes normalcy and connections with community</a:t>
            </a:r>
          </a:p>
          <a:p>
            <a:pPr lvl="1"/>
            <a:r>
              <a:rPr lang="en-US" sz="2000" dirty="0"/>
              <a:t>Treatment milieu emphasizes rehabilitation and healthy child development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29" y="5365749"/>
            <a:ext cx="9613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177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920</TotalTime>
  <Words>774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Slice</vt:lpstr>
      <vt:lpstr>Sununu youth services center: Planning for transition March 10, 2021 Before House Finance Division III</vt:lpstr>
      <vt:lpstr>Years of change</vt:lpstr>
      <vt:lpstr>PowerPoint Presentation</vt:lpstr>
      <vt:lpstr>FIRST, Need:  Planning for an alternative </vt:lpstr>
      <vt:lpstr>Current sysc population </vt:lpstr>
      <vt:lpstr>Decisions should reflect investments in healthy development &amp; Resilience</vt:lpstr>
      <vt:lpstr>Core Components of the continuum: New Hampshire At the ready</vt:lpstr>
      <vt:lpstr>Transition care &amp; Re-invest</vt:lpstr>
      <vt:lpstr>Missouri Model-Style  12-14 bed secure home </vt:lpstr>
      <vt:lpstr>PowerPoint Presentation</vt:lpstr>
      <vt:lpstr>Education &amp; Health Care</vt:lpstr>
      <vt:lpstr>Multidimensional Treatment Foster Care</vt:lpstr>
      <vt:lpstr>Re-investment fundS</vt:lpstr>
      <vt:lpstr>Planning is prevention and savings</vt:lpstr>
      <vt:lpstr>concerns to contemplate</vt:lpstr>
      <vt:lpstr>Seek Other funding opportunities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SYSC</dc:title>
  <dc:creator>O'Neill, Moira</dc:creator>
  <cp:lastModifiedBy>O'Neill, Moira</cp:lastModifiedBy>
  <cp:revision>51</cp:revision>
  <dcterms:created xsi:type="dcterms:W3CDTF">2021-03-09T00:45:48Z</dcterms:created>
  <dcterms:modified xsi:type="dcterms:W3CDTF">2021-03-10T19:15:32Z</dcterms:modified>
</cp:coreProperties>
</file>